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420" r:id="rId2"/>
  </p:sldIdLst>
  <p:sldSz cx="12192000" cy="6858000"/>
  <p:notesSz cx="6797675" cy="9928225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70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11" name="Nathalie Breysse" initials="NB" lastIdx="18" clrIdx="10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CCE"/>
    <a:srgbClr val="00B4CA"/>
    <a:srgbClr val="FFFFFF"/>
    <a:srgbClr val="B1AF9D"/>
    <a:srgbClr val="CECAB7"/>
    <a:srgbClr val="F5F5F3"/>
    <a:srgbClr val="B7B5A4"/>
    <a:srgbClr val="F6F5F2"/>
    <a:srgbClr val="A5A07B"/>
    <a:srgbClr val="F7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83100" autoAdjust="0"/>
  </p:normalViewPr>
  <p:slideViewPr>
    <p:cSldViewPr snapToGrid="0" snapToObjects="1">
      <p:cViewPr varScale="1">
        <p:scale>
          <a:sx n="155" d="100"/>
          <a:sy n="155" d="100"/>
        </p:scale>
        <p:origin x="624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0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732" y="9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6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Control of the CNS can be thought of in terms of a balance between ‘go’ (excitatory) and ‘stop’ (inhibitory) signals.</a:t>
            </a:r>
            <a:r>
              <a:rPr lang="en-GB" baseline="30000" dirty="0"/>
              <a:t>[Purves et al., 2008; Stahl, 2013]</a:t>
            </a:r>
            <a:r>
              <a:rPr lang="en-GB" dirty="0"/>
              <a:t> If the sum of the ‘go’ signals that a neurone receives outweighs the sum of the ‘stop’ signals, then that neurone will exist in an active state, and will continue to signal to the downstream neurone.</a:t>
            </a:r>
            <a:r>
              <a:rPr lang="en-GB" baseline="30000" dirty="0"/>
              <a:t>[Purves et al., 2008; Stahl, 2013]</a:t>
            </a:r>
            <a:r>
              <a:rPr lang="en-GB" dirty="0"/>
              <a:t> The main excitatory neurotransmitter in the CNS is glutamate; the main inhibitory neurotransmitter is gamma-aminobutyric acid (GABA).</a:t>
            </a:r>
            <a:r>
              <a:rPr lang="en-GB" baseline="30000" dirty="0"/>
              <a:t>[Purves et al., 2008]</a:t>
            </a:r>
            <a:endParaRPr lang="en-GB" dirty="0"/>
          </a:p>
          <a:p>
            <a:pPr>
              <a:tabLst>
                <a:tab pos="1168400" algn="l"/>
              </a:tabLst>
            </a:pPr>
            <a:r>
              <a:rPr lang="en-GB" dirty="0"/>
              <a:t>Glutamate is arguably the most important neurochemical for normal brain function.</a:t>
            </a:r>
            <a:r>
              <a:rPr lang="en-GB" baseline="30000" dirty="0"/>
              <a:t>[Purves et al., 2008]</a:t>
            </a:r>
            <a:r>
              <a:rPr lang="en-GB" dirty="0"/>
              <a:t> Nearly all excitatory neurones in the CNS are glutamatergic – more than half of the neurones in the brain.</a:t>
            </a:r>
            <a:r>
              <a:rPr lang="en-GB" baseline="30000" dirty="0"/>
              <a:t>[Purves et al., 2008]</a:t>
            </a:r>
            <a:r>
              <a:rPr lang="en-GB" dirty="0"/>
              <a:t> It is noteworthy, though, that high concentrations of glutamate are neurotoxic.</a:t>
            </a:r>
            <a:r>
              <a:rPr lang="en-GB" baseline="30000" dirty="0"/>
              <a:t>[Purves et al., 2008]</a:t>
            </a:r>
            <a:r>
              <a:rPr lang="en-GB" dirty="0"/>
              <a:t> There are three types of receptor to which glutamate can bind (named after the agonists that activate them), each of which has slightly different properties:</a:t>
            </a:r>
            <a:r>
              <a:rPr lang="en-GB" baseline="30000" dirty="0"/>
              <a:t>[Purves et al., 2008]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NMDA (</a:t>
            </a:r>
            <a:r>
              <a:rPr lang="en-GB" i="1" dirty="0"/>
              <a:t>N</a:t>
            </a:r>
            <a:r>
              <a:rPr lang="en-GB" dirty="0"/>
              <a:t>-methyl-</a:t>
            </a:r>
            <a:r>
              <a:rPr lang="en-GB" cap="small" dirty="0"/>
              <a:t>d</a:t>
            </a:r>
            <a:r>
              <a:rPr lang="en-GB" dirty="0"/>
              <a:t>-aspartate)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AMPA (</a:t>
            </a:r>
            <a:r>
              <a:rPr lang="el-GR" dirty="0"/>
              <a:t>α-</a:t>
            </a:r>
            <a:r>
              <a:rPr lang="en-GB" dirty="0"/>
              <a:t>amino-3-hydroxyl-5-methyl-4-isoxazole-propionate)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kainate</a:t>
            </a:r>
            <a:r>
              <a:rPr lang="en-GB" dirty="0"/>
              <a:t> (</a:t>
            </a:r>
            <a:r>
              <a:rPr lang="en-GB" dirty="0" err="1"/>
              <a:t>kainic</a:t>
            </a:r>
            <a:r>
              <a:rPr lang="en-GB" dirty="0"/>
              <a:t> acid).</a:t>
            </a:r>
          </a:p>
          <a:p>
            <a:endParaRPr lang="en-GB" dirty="0"/>
          </a:p>
          <a:p>
            <a:pPr defTabSz="915040">
              <a:defRPr/>
            </a:pPr>
            <a:r>
              <a:rPr lang="en-GB" dirty="0"/>
              <a:t>References:</a:t>
            </a:r>
          </a:p>
          <a:p>
            <a:pPr>
              <a:defRPr/>
            </a:pPr>
            <a:r>
              <a:rPr lang="en-GB" dirty="0"/>
              <a:t>Purves D, Augustine GJ, Fitzpatrick D, et al. (</a:t>
            </a:r>
            <a:r>
              <a:rPr lang="en-GB" dirty="0" err="1"/>
              <a:t>eds</a:t>
            </a:r>
            <a:r>
              <a:rPr lang="en-GB" dirty="0"/>
              <a:t>).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</a:t>
            </a:r>
            <a:r>
              <a:rPr lang="fr-FR" dirty="0" err="1"/>
              <a:t>Sinauer</a:t>
            </a:r>
            <a:r>
              <a:rPr lang="fr-FR" dirty="0"/>
              <a:t> Associates, 2008. </a:t>
            </a:r>
          </a:p>
          <a:p>
            <a:pPr>
              <a:defRPr/>
            </a:pPr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12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446305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716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695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04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5524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856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4950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7198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452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350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4921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3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216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75493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467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0188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4397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2523363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403703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3013287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763947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274990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5734890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039449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486540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856797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68195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4825378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6913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41287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0055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0821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189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453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67673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746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97CEA1-720F-4BE9-99BA-6519F104F7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00" t="7680" r="16397" b="10781"/>
          <a:stretch/>
        </p:blipFill>
        <p:spPr>
          <a:xfrm>
            <a:off x="4172113" y="1244297"/>
            <a:ext cx="7591060" cy="502327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A7238F-418F-4DAD-B337-CDD8F9EC13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Mental Health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6B25C-6E53-41F2-9670-F4B89A75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Glutamate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E3AE99-C2F5-4284-991F-D4186EFF4F9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1" y="1416785"/>
            <a:ext cx="3308278" cy="4415215"/>
          </a:xfrm>
        </p:spPr>
        <p:txBody>
          <a:bodyPr/>
          <a:lstStyle/>
          <a:p>
            <a:r>
              <a:rPr lang="en-GB" sz="1600" dirty="0"/>
              <a:t>Glutamate is the principal excitatory neurotransmitter in the CNS</a:t>
            </a:r>
            <a:r>
              <a:rPr lang="en-GB" sz="1600" baseline="30000" dirty="0"/>
              <a:t>1</a:t>
            </a:r>
            <a:endParaRPr lang="en-GB" sz="1600" dirty="0"/>
          </a:p>
          <a:p>
            <a:r>
              <a:rPr lang="en-GB" sz="1600" dirty="0"/>
              <a:t>Glutamate is an amino acid that is produced from glutamine</a:t>
            </a:r>
            <a:r>
              <a:rPr lang="en-GB" sz="1600" baseline="30000" dirty="0"/>
              <a:t>1</a:t>
            </a:r>
            <a:endParaRPr lang="en-GB" sz="1600" dirty="0"/>
          </a:p>
          <a:p>
            <a:r>
              <a:rPr lang="en-GB" sz="1600" dirty="0"/>
              <a:t>Glutamate is removed from the synapse by transporters on glial cells, metabolised to glutamine, then resupplied to the relevant neurone terminals</a:t>
            </a:r>
            <a:r>
              <a:rPr lang="en-GB" sz="1600" baseline="30000" dirty="0"/>
              <a:t>1</a:t>
            </a:r>
            <a:endParaRPr lang="en-GB" sz="1600" dirty="0"/>
          </a:p>
          <a:p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DA30C-3C13-451B-9C08-0B7087E3A8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CNS = central nervous system</a:t>
            </a:r>
          </a:p>
          <a:p>
            <a:pPr marL="0" indent="0">
              <a:buNone/>
            </a:pPr>
            <a:r>
              <a:rPr lang="en-GB" dirty="0"/>
              <a:t>1. Purves et al. Neuroscience. 4</a:t>
            </a:r>
            <a:r>
              <a:rPr lang="en-GB" baseline="30000" dirty="0"/>
              <a:t>th</a:t>
            </a:r>
            <a:r>
              <a:rPr lang="en-GB" dirty="0"/>
              <a:t> edition. 2008; 2. Stahl. Stahl’s Essential Psychopharmacology. 2013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17E0A-8F57-4523-A83F-7AB8C8651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8E304AFB-B170-40F9-B4E9-73D51CF6652A}"/>
              </a:ext>
            </a:extLst>
          </p:cNvPr>
          <p:cNvSpPr txBox="1"/>
          <p:nvPr/>
        </p:nvSpPr>
        <p:spPr>
          <a:xfrm>
            <a:off x="3958058" y="4832142"/>
            <a:ext cx="2195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Cortico</a:t>
            </a: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–brainstem glutamate projection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Regulates neurotransmitter release from the brainstem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7D5F59B4-A823-45C7-9EA7-86DA71A54D91}"/>
              </a:ext>
            </a:extLst>
          </p:cNvPr>
          <p:cNvCxnSpPr>
            <a:cxnSpLocks/>
          </p:cNvCxnSpPr>
          <p:nvPr/>
        </p:nvCxnSpPr>
        <p:spPr>
          <a:xfrm flipV="1">
            <a:off x="6134188" y="497183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CDF15D49-9CA6-46A3-B64B-6D8941AB1099}"/>
              </a:ext>
            </a:extLst>
          </p:cNvPr>
          <p:cNvSpPr txBox="1"/>
          <p:nvPr/>
        </p:nvSpPr>
        <p:spPr>
          <a:xfrm>
            <a:off x="3844080" y="3123786"/>
            <a:ext cx="180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Cortico</a:t>
            </a: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–striatal glutamate pathway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028CFAEB-0E5D-4C24-98DF-FB19EB348E46}"/>
              </a:ext>
            </a:extLst>
          </p:cNvPr>
          <p:cNvCxnSpPr>
            <a:cxnSpLocks/>
          </p:cNvCxnSpPr>
          <p:nvPr/>
        </p:nvCxnSpPr>
        <p:spPr>
          <a:xfrm flipV="1">
            <a:off x="5618399" y="3242304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20B18F87-8AB7-43B5-8A87-09204CD4E88C}"/>
              </a:ext>
            </a:extLst>
          </p:cNvPr>
          <p:cNvSpPr txBox="1"/>
          <p:nvPr/>
        </p:nvSpPr>
        <p:spPr>
          <a:xfrm>
            <a:off x="8830462" y="1015343"/>
            <a:ext cx="2773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Thalamo</a:t>
            </a: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–cortical glutamate pathways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pathway innervates pyramidal neurones in the cortex</a:t>
            </a:r>
          </a:p>
        </p:txBody>
      </p: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32402BE2-6B9C-4EB5-AB2D-77B5D18CC2B1}"/>
              </a:ext>
            </a:extLst>
          </p:cNvPr>
          <p:cNvCxnSpPr>
            <a:cxnSpLocks/>
          </p:cNvCxnSpPr>
          <p:nvPr/>
        </p:nvCxnSpPr>
        <p:spPr>
          <a:xfrm flipH="1">
            <a:off x="7832726" y="1162050"/>
            <a:ext cx="835024" cy="1540637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EA0F05B4-936D-4D4E-BE36-8ECDC86B1FB6}"/>
              </a:ext>
            </a:extLst>
          </p:cNvPr>
          <p:cNvCxnSpPr>
            <a:cxnSpLocks/>
          </p:cNvCxnSpPr>
          <p:nvPr/>
        </p:nvCxnSpPr>
        <p:spPr>
          <a:xfrm flipV="1">
            <a:off x="8666383" y="116420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82F9557B-3D36-443B-B619-90AEE55C2314}"/>
              </a:ext>
            </a:extLst>
          </p:cNvPr>
          <p:cNvSpPr txBox="1"/>
          <p:nvPr/>
        </p:nvSpPr>
        <p:spPr>
          <a:xfrm>
            <a:off x="4314895" y="1356855"/>
            <a:ext cx="209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Cortico</a:t>
            </a: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–thalamic glutamate pathways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917FCFBD-28D1-48F6-A127-8C474298A0F9}"/>
              </a:ext>
            </a:extLst>
          </p:cNvPr>
          <p:cNvCxnSpPr>
            <a:cxnSpLocks/>
          </p:cNvCxnSpPr>
          <p:nvPr/>
        </p:nvCxnSpPr>
        <p:spPr>
          <a:xfrm>
            <a:off x="6572250" y="1496187"/>
            <a:ext cx="1012825" cy="1209675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260AD5DE-E077-4ACC-AE3B-BE20AB67238F}"/>
              </a:ext>
            </a:extLst>
          </p:cNvPr>
          <p:cNvCxnSpPr>
            <a:cxnSpLocks/>
          </p:cNvCxnSpPr>
          <p:nvPr/>
        </p:nvCxnSpPr>
        <p:spPr>
          <a:xfrm flipV="1">
            <a:off x="6378798" y="1495354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58724F42-90C0-4E3A-96BB-F3F84405CF53}"/>
              </a:ext>
            </a:extLst>
          </p:cNvPr>
          <p:cNvSpPr txBox="1"/>
          <p:nvPr/>
        </p:nvSpPr>
        <p:spPr>
          <a:xfrm>
            <a:off x="9795218" y="5151883"/>
            <a:ext cx="209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Hippocampal–striatal glutamate pathway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31174262-D635-4D46-9B3E-31B35341FD3B}"/>
              </a:ext>
            </a:extLst>
          </p:cNvPr>
          <p:cNvCxnSpPr>
            <a:cxnSpLocks/>
          </p:cNvCxnSpPr>
          <p:nvPr/>
        </p:nvCxnSpPr>
        <p:spPr>
          <a:xfrm flipH="1" flipV="1">
            <a:off x="8486775" y="3944112"/>
            <a:ext cx="1146175" cy="1355726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F1E69CCE-A89C-4EC0-B567-4ABCC5639279}"/>
              </a:ext>
            </a:extLst>
          </p:cNvPr>
          <p:cNvCxnSpPr>
            <a:cxnSpLocks/>
          </p:cNvCxnSpPr>
          <p:nvPr/>
        </p:nvCxnSpPr>
        <p:spPr>
          <a:xfrm flipV="1">
            <a:off x="9634332" y="5297323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7DA6F152-C3C5-49F8-AC87-92C7F391CF4B}"/>
              </a:ext>
            </a:extLst>
          </p:cNvPr>
          <p:cNvCxnSpPr>
            <a:cxnSpLocks/>
          </p:cNvCxnSpPr>
          <p:nvPr/>
        </p:nvCxnSpPr>
        <p:spPr>
          <a:xfrm flipH="1">
            <a:off x="6326981" y="4210812"/>
            <a:ext cx="1383507" cy="76200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C9DFB91A-C19E-4489-90F0-C001CE630425}"/>
              </a:ext>
            </a:extLst>
          </p:cNvPr>
          <p:cNvCxnSpPr>
            <a:cxnSpLocks/>
          </p:cNvCxnSpPr>
          <p:nvPr/>
        </p:nvCxnSpPr>
        <p:spPr>
          <a:xfrm flipH="1" flipV="1">
            <a:off x="5810251" y="3241643"/>
            <a:ext cx="1747837" cy="173832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TextBox 293">
            <a:extLst>
              <a:ext uri="{FF2B5EF4-FFF2-40B4-BE49-F238E27FC236}">
                <a16:creationId xmlns:a16="http://schemas.microsoft.com/office/drawing/2014/main" id="{12C6389D-028F-4519-BF33-BCDA2C571847}"/>
              </a:ext>
            </a:extLst>
          </p:cNvPr>
          <p:cNvSpPr txBox="1"/>
          <p:nvPr/>
        </p:nvSpPr>
        <p:spPr>
          <a:xfrm>
            <a:off x="3945357" y="2096219"/>
            <a:ext cx="1704645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Cortico</a:t>
            </a: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–cortical glutamate pathways</a:t>
            </a:r>
            <a:r>
              <a:rPr lang="en-GB" sz="1200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can be direct, or indirect via GABA neurones</a:t>
            </a:r>
          </a:p>
        </p:txBody>
      </p: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1BE7DF47-8DD1-45CF-BAF4-48AD2F3BCDFF}"/>
              </a:ext>
            </a:extLst>
          </p:cNvPr>
          <p:cNvCxnSpPr>
            <a:cxnSpLocks/>
          </p:cNvCxnSpPr>
          <p:nvPr/>
        </p:nvCxnSpPr>
        <p:spPr>
          <a:xfrm flipV="1">
            <a:off x="5618399" y="222094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DD358424-484A-4B10-8FCA-36F371368C18}"/>
              </a:ext>
            </a:extLst>
          </p:cNvPr>
          <p:cNvCxnSpPr>
            <a:cxnSpLocks/>
          </p:cNvCxnSpPr>
          <p:nvPr/>
        </p:nvCxnSpPr>
        <p:spPr>
          <a:xfrm>
            <a:off x="5805488" y="2220087"/>
            <a:ext cx="771525" cy="76200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01BE056-E441-4A95-A7D5-6F5D202C859D}"/>
              </a:ext>
            </a:extLst>
          </p:cNvPr>
          <p:cNvGrpSpPr/>
          <p:nvPr/>
        </p:nvGrpSpPr>
        <p:grpSpPr>
          <a:xfrm>
            <a:off x="2146098" y="148069"/>
            <a:ext cx="2593621" cy="1297143"/>
            <a:chOff x="705991" y="2157154"/>
            <a:chExt cx="2953788" cy="163336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81A3E47-6EAD-4BBD-A51A-2BE9166404A5}"/>
                </a:ext>
              </a:extLst>
            </p:cNvPr>
            <p:cNvSpPr txBox="1"/>
            <p:nvPr/>
          </p:nvSpPr>
          <p:spPr>
            <a:xfrm>
              <a:off x="705991" y="2933070"/>
              <a:ext cx="530915" cy="36933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HO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C8C6338-54CF-4264-B276-E50AFEE3ED5B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1216777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DDA69E3-7749-4DD5-BC30-B1B8AD6E821A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1528546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B1FC927-0A86-4295-B54D-6AE24A1DE11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4854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99B6F96-2C4C-4924-B076-1298F265CCF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9299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288FD5-6CAE-47EA-86F2-D757E2BA6380}"/>
                </a:ext>
              </a:extLst>
            </p:cNvPr>
            <p:cNvSpPr txBox="1"/>
            <p:nvPr/>
          </p:nvSpPr>
          <p:spPr>
            <a:xfrm>
              <a:off x="1367385" y="2157154"/>
              <a:ext cx="364202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>
                  <a:solidFill>
                    <a:schemeClr val="accent1"/>
                  </a:solidFill>
                </a:rPr>
                <a:t>O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94ABB0E-6CE0-43C3-80AF-212ED1D7E75B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1834656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032EB3E-3957-43A2-89F5-BB27BE190695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146425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FEE2F8-5C34-4C4C-AE60-6B0911E93882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2449460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92838C0-38D5-4CD6-9392-46BFF00487A3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761229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918C6E8-CB5D-4E16-9AA8-DA768D4F81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8346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B5DF80A-41E8-4C13-8D81-3B9067A18D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2791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F3BF8-F80A-49F6-8FF8-036D94A7CA2B}"/>
                </a:ext>
              </a:extLst>
            </p:cNvPr>
            <p:cNvSpPr txBox="1"/>
            <p:nvPr/>
          </p:nvSpPr>
          <p:spPr>
            <a:xfrm>
              <a:off x="2602305" y="2157154"/>
              <a:ext cx="364202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O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F695169-EDAC-4EE8-9D3D-C0E3F797907F}"/>
                </a:ext>
              </a:extLst>
            </p:cNvPr>
            <p:cNvSpPr txBox="1"/>
            <p:nvPr/>
          </p:nvSpPr>
          <p:spPr>
            <a:xfrm>
              <a:off x="3055138" y="2837339"/>
              <a:ext cx="604641" cy="46506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OH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CDBBCC5-A68D-4776-807A-ED58720ACC9C}"/>
                </a:ext>
              </a:extLst>
            </p:cNvPr>
            <p:cNvGrpSpPr/>
            <p:nvPr/>
          </p:nvGrpSpPr>
          <p:grpSpPr>
            <a:xfrm>
              <a:off x="2444036" y="3024702"/>
              <a:ext cx="76200" cy="360000"/>
              <a:chOff x="2326306" y="3024702"/>
              <a:chExt cx="76200" cy="3600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7B300B4-87DE-4592-922E-D26D0B8250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184406" y="3204702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00E38F0D-D554-4988-B97D-DD9A7D8B64F2}"/>
                  </a:ext>
                </a:extLst>
              </p:cNvPr>
              <p:cNvSpPr/>
              <p:nvPr/>
            </p:nvSpPr>
            <p:spPr>
              <a:xfrm>
                <a:off x="2326306" y="3024702"/>
                <a:ext cx="76200" cy="360000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EDB1B04-8BF4-403D-9AB8-B5B4D7C2F86B}"/>
                </a:ext>
              </a:extLst>
            </p:cNvPr>
            <p:cNvSpPr txBox="1"/>
            <p:nvPr/>
          </p:nvSpPr>
          <p:spPr>
            <a:xfrm>
              <a:off x="2205074" y="3421186"/>
              <a:ext cx="603050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NH</a:t>
              </a:r>
              <a:r>
                <a:rPr lang="en-GB" baseline="-25000" dirty="0">
                  <a:solidFill>
                    <a:schemeClr val="accent1"/>
                  </a:solidFill>
                </a:rPr>
                <a:t>2</a:t>
              </a:r>
              <a:endParaRPr lang="en-GB" dirty="0">
                <a:solidFill>
                  <a:schemeClr val="accent1"/>
                </a:solidFill>
              </a:endParaRPr>
            </a:p>
          </p:txBody>
        </p:sp>
      </p:grpSp>
    </p:spTree>
    <p:custDataLst/>
    <p:extLst>
      <p:ext uri="{BB962C8B-B14F-4D97-AF65-F5344CB8AC3E}">
        <p14:creationId xmlns:p14="http://schemas.microsoft.com/office/powerpoint/2010/main" val="4891856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1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46</TotalTime>
  <Words>415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Glutamate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1734</cp:revision>
  <cp:lastPrinted>2019-05-31T15:53:09Z</cp:lastPrinted>
  <dcterms:created xsi:type="dcterms:W3CDTF">2017-01-23T14:24:15Z</dcterms:created>
  <dcterms:modified xsi:type="dcterms:W3CDTF">2022-02-23T09:52:53Z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</Properties>
</file>